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 id="272"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42AACF70-67B6-44E1-A19E-C2F84530688D}" type="datetimeFigureOut">
              <a:rPr lang="en-CA" smtClean="0"/>
              <a:t>2017-09-07</a:t>
            </a:fld>
            <a:endParaRPr lang="en-CA"/>
          </a:p>
        </p:txBody>
      </p:sp>
      <p:sp>
        <p:nvSpPr>
          <p:cNvPr id="20" name="Footer Placeholder 19"/>
          <p:cNvSpPr>
            <a:spLocks noGrp="1"/>
          </p:cNvSpPr>
          <p:nvPr>
            <p:ph type="ftr" sz="quarter" idx="11"/>
          </p:nvPr>
        </p:nvSpPr>
        <p:spPr/>
        <p:txBody>
          <a:bodyPr/>
          <a:lstStyle/>
          <a:p>
            <a:endParaRPr lang="en-CA"/>
          </a:p>
        </p:txBody>
      </p:sp>
      <p:sp>
        <p:nvSpPr>
          <p:cNvPr id="10" name="Slide Number Placeholder 9"/>
          <p:cNvSpPr>
            <a:spLocks noGrp="1"/>
          </p:cNvSpPr>
          <p:nvPr>
            <p:ph type="sldNum" sz="quarter" idx="12"/>
          </p:nvPr>
        </p:nvSpPr>
        <p:spPr/>
        <p:txBody>
          <a:bodyPr/>
          <a:lstStyle/>
          <a:p>
            <a:fld id="{072D9D9F-EF8B-4144-90D7-7FC122868320}" type="slidenum">
              <a:rPr lang="en-CA" smtClean="0"/>
              <a:t>‹#›</a:t>
            </a:fld>
            <a:endParaRPr lang="en-C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AACF70-67B6-44E1-A19E-C2F84530688D}"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2AACF70-67B6-44E1-A19E-C2F84530688D}"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2D9D9F-EF8B-4144-90D7-7FC122868320}" type="slidenum">
              <a:rPr lang="en-CA" smtClean="0"/>
              <a:t>‹#›</a:t>
            </a:fld>
            <a:endParaRPr lang="en-C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2AACF70-67B6-44E1-A19E-C2F84530688D}"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2AACF70-67B6-44E1-A19E-C2F84530688D}" type="datetimeFigureOut">
              <a:rPr lang="en-CA" smtClean="0"/>
              <a:t>2017-09-07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42AACF70-67B6-44E1-A19E-C2F84530688D}" type="datetimeFigureOut">
              <a:rPr lang="en-CA" smtClean="0"/>
              <a:t>2017-09-07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42AACF70-67B6-44E1-A19E-C2F84530688D}" type="datetimeFigureOut">
              <a:rPr lang="en-CA" smtClean="0"/>
              <a:t>2017-09-07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72D9D9F-EF8B-4144-90D7-7FC122868320}" type="slidenum">
              <a:rPr lang="en-CA" smtClean="0"/>
              <a:t>‹#›</a:t>
            </a:fld>
            <a:endParaRPr lang="en-C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2AACF70-67B6-44E1-A19E-C2F84530688D}"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42AACF70-67B6-44E1-A19E-C2F84530688D}"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72D9D9F-EF8B-4144-90D7-7FC122868320}" type="slidenum">
              <a:rPr lang="en-CA" smtClean="0"/>
              <a:t>‹#›</a:t>
            </a:fld>
            <a:endParaRPr lang="en-C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AACF70-67B6-44E1-A19E-C2F84530688D}"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2AACF70-67B6-44E1-A19E-C2F84530688D}"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72D9D9F-EF8B-4144-90D7-7FC122868320}"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2AACF70-67B6-44E1-A19E-C2F84530688D}" type="datetimeFigureOut">
              <a:rPr lang="en-CA" smtClean="0"/>
              <a:t>2017-09-07</a:t>
            </a:fld>
            <a:endParaRPr lang="en-C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C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72D9D9F-EF8B-4144-90D7-7FC122868320}" type="slidenum">
              <a:rPr lang="en-CA" smtClean="0"/>
              <a:t>‹#›</a:t>
            </a:fld>
            <a:endParaRPr lang="en-C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Lecture # 4</a:t>
            </a:r>
          </a:p>
        </p:txBody>
      </p:sp>
      <p:sp>
        <p:nvSpPr>
          <p:cNvPr id="3" name="Subtitle 2"/>
          <p:cNvSpPr>
            <a:spLocks noGrp="1"/>
          </p:cNvSpPr>
          <p:nvPr>
            <p:ph type="subTitle" idx="1"/>
          </p:nvPr>
        </p:nvSpPr>
        <p:spPr/>
        <p:txBody>
          <a:bodyPr/>
          <a:lstStyle/>
          <a:p>
            <a:r>
              <a:rPr lang="en-CA" dirty="0"/>
              <a:t>Creating Personal Transformation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Beginning the Journey</a:t>
            </a:r>
          </a:p>
        </p:txBody>
      </p:sp>
      <p:sp>
        <p:nvSpPr>
          <p:cNvPr id="3" name="Content Placeholder 2"/>
          <p:cNvSpPr>
            <a:spLocks noGrp="1"/>
          </p:cNvSpPr>
          <p:nvPr>
            <p:ph idx="1"/>
          </p:nvPr>
        </p:nvSpPr>
        <p:spPr/>
        <p:txBody>
          <a:bodyPr/>
          <a:lstStyle/>
          <a:p>
            <a:pPr>
              <a:buNone/>
            </a:pPr>
            <a:endParaRPr lang="en-CA" dirty="0"/>
          </a:p>
          <a:p>
            <a:pPr>
              <a:buNone/>
            </a:pPr>
            <a:r>
              <a:rPr lang="en-CA" dirty="0"/>
              <a:t>	Servant- leaders lift people up and make the Journey possible ... The change starts here, in the servant, and not out there.</a:t>
            </a:r>
          </a:p>
          <a:p>
            <a:pPr>
              <a:buNone/>
            </a:pPr>
            <a:endParaRPr lang="en-CA" dirty="0"/>
          </a:p>
          <a:p>
            <a:pPr>
              <a:buNone/>
            </a:pPr>
            <a:r>
              <a:rPr lang="en-CA" dirty="0"/>
              <a:t>	Robert Greenleaf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At the beginning</a:t>
            </a:r>
          </a:p>
        </p:txBody>
      </p:sp>
      <p:sp>
        <p:nvSpPr>
          <p:cNvPr id="3" name="Content Placeholder 2"/>
          <p:cNvSpPr>
            <a:spLocks noGrp="1"/>
          </p:cNvSpPr>
          <p:nvPr>
            <p:ph idx="1"/>
          </p:nvPr>
        </p:nvSpPr>
        <p:spPr/>
        <p:txBody>
          <a:bodyPr/>
          <a:lstStyle/>
          <a:p>
            <a:pPr>
              <a:buNone/>
            </a:pPr>
            <a:r>
              <a:rPr lang="en-CA" dirty="0"/>
              <a:t>A Sense of</a:t>
            </a:r>
          </a:p>
          <a:p>
            <a:pPr>
              <a:buNone/>
            </a:pPr>
            <a:endParaRPr lang="en-CA" dirty="0"/>
          </a:p>
          <a:p>
            <a:pPr>
              <a:buFont typeface="Wingdings" pitchFamily="2" charset="2"/>
              <a:buChar char="ü"/>
            </a:pPr>
            <a:r>
              <a:rPr lang="en-CA" dirty="0"/>
              <a:t>Unease</a:t>
            </a:r>
          </a:p>
          <a:p>
            <a:pPr>
              <a:buFont typeface="Wingdings" pitchFamily="2" charset="2"/>
              <a:buChar char="ü"/>
            </a:pPr>
            <a:r>
              <a:rPr lang="en-CA" dirty="0"/>
              <a:t>Mystery</a:t>
            </a:r>
          </a:p>
          <a:p>
            <a:pPr>
              <a:buFont typeface="Wingdings" pitchFamily="2" charset="2"/>
              <a:buChar char="ü"/>
            </a:pPr>
            <a:r>
              <a:rPr lang="en-CA" dirty="0"/>
              <a:t>Calling</a:t>
            </a:r>
          </a:p>
          <a:p>
            <a:pPr>
              <a:buFont typeface="Wingdings" pitchFamily="2" charset="2"/>
              <a:buChar char="ü"/>
            </a:pPr>
            <a:r>
              <a:rPr lang="en-CA" dirty="0"/>
              <a:t>Being part of something larger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Start with our Own Story</a:t>
            </a:r>
          </a:p>
        </p:txBody>
      </p:sp>
      <p:sp>
        <p:nvSpPr>
          <p:cNvPr id="3" name="Content Placeholder 2"/>
          <p:cNvSpPr>
            <a:spLocks noGrp="1"/>
          </p:cNvSpPr>
          <p:nvPr>
            <p:ph idx="1"/>
          </p:nvPr>
        </p:nvSpPr>
        <p:spPr/>
        <p:txBody>
          <a:bodyPr>
            <a:normAutofit/>
          </a:bodyPr>
          <a:lstStyle/>
          <a:p>
            <a:r>
              <a:rPr lang="en-CA" dirty="0"/>
              <a:t>See each other as human beings, not as job descriptions</a:t>
            </a:r>
          </a:p>
          <a:p>
            <a:endParaRPr lang="en-CA" dirty="0"/>
          </a:p>
          <a:p>
            <a:r>
              <a:rPr lang="en-CA" dirty="0"/>
              <a:t>Inspiring new possibilities and solutions at work</a:t>
            </a:r>
          </a:p>
          <a:p>
            <a:endParaRPr lang="en-CA" dirty="0"/>
          </a:p>
          <a:p>
            <a:r>
              <a:rPr lang="en-CA" dirty="0"/>
              <a:t>Developing deeper bonds, trust and a willingness to share risk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Stories ..... (continued)</a:t>
            </a:r>
          </a:p>
        </p:txBody>
      </p:sp>
      <p:sp>
        <p:nvSpPr>
          <p:cNvPr id="3" name="Content Placeholder 2"/>
          <p:cNvSpPr>
            <a:spLocks noGrp="1"/>
          </p:cNvSpPr>
          <p:nvPr>
            <p:ph idx="1"/>
          </p:nvPr>
        </p:nvSpPr>
        <p:spPr/>
        <p:txBody>
          <a:bodyPr/>
          <a:lstStyle/>
          <a:p>
            <a:r>
              <a:rPr lang="en-CA" dirty="0"/>
              <a:t>Discovering similarities and letting go of differences</a:t>
            </a:r>
          </a:p>
          <a:p>
            <a:r>
              <a:rPr lang="en-CA" dirty="0"/>
              <a:t>Insights and lessons show up easily because of a new environment of safety and nurturing</a:t>
            </a:r>
          </a:p>
          <a:p>
            <a:r>
              <a:rPr lang="en-CA" dirty="0"/>
              <a:t>New ability in the workplace to clear up complaints and negativity through laughter and heartfelt sharing</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Basic Assumptions</a:t>
            </a:r>
          </a:p>
        </p:txBody>
      </p:sp>
      <p:sp>
        <p:nvSpPr>
          <p:cNvPr id="3" name="Content Placeholder 2"/>
          <p:cNvSpPr>
            <a:spLocks noGrp="1"/>
          </p:cNvSpPr>
          <p:nvPr>
            <p:ph idx="1"/>
          </p:nvPr>
        </p:nvSpPr>
        <p:spPr/>
        <p:txBody>
          <a:bodyPr/>
          <a:lstStyle/>
          <a:p>
            <a:pPr>
              <a:buNone/>
            </a:pPr>
            <a:endParaRPr lang="en-CA" dirty="0"/>
          </a:p>
          <a:p>
            <a:pPr>
              <a:buNone/>
            </a:pPr>
            <a:r>
              <a:rPr lang="en-CA" dirty="0"/>
              <a:t>	</a:t>
            </a:r>
          </a:p>
          <a:p>
            <a:pPr>
              <a:buNone/>
            </a:pPr>
            <a:r>
              <a:rPr lang="en-CA" dirty="0"/>
              <a:t>	We are here to learn from each other, but not to proselytize or to make anyone wrong because they believe something different from us.</a:t>
            </a:r>
          </a:p>
          <a:p>
            <a:pPr>
              <a:buNone/>
            </a:pPr>
            <a:endParaRPr lang="en-CA" dirty="0"/>
          </a:p>
          <a:p>
            <a:pPr>
              <a:buNone/>
            </a:pPr>
            <a:r>
              <a:rPr lang="en-CA" dirty="0"/>
              <a:t>	</a:t>
            </a:r>
            <a:r>
              <a:rPr lang="en-CA" dirty="0" err="1"/>
              <a:t>Satinder</a:t>
            </a:r>
            <a:r>
              <a:rPr lang="en-CA" dirty="0"/>
              <a:t> </a:t>
            </a:r>
            <a:r>
              <a:rPr lang="en-CA" dirty="0" err="1"/>
              <a:t>Dhiman</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Values,  Values,  Values</a:t>
            </a:r>
          </a:p>
        </p:txBody>
      </p:sp>
      <p:sp>
        <p:nvSpPr>
          <p:cNvPr id="3" name="Content Placeholder 2"/>
          <p:cNvSpPr>
            <a:spLocks noGrp="1"/>
          </p:cNvSpPr>
          <p:nvPr>
            <p:ph idx="1"/>
          </p:nvPr>
        </p:nvSpPr>
        <p:spPr/>
        <p:txBody>
          <a:bodyPr>
            <a:normAutofit lnSpcReduction="10000"/>
          </a:bodyPr>
          <a:lstStyle/>
          <a:p>
            <a:pPr>
              <a:buNone/>
            </a:pPr>
            <a:endParaRPr lang="en-CA" dirty="0"/>
          </a:p>
          <a:p>
            <a:pPr>
              <a:buNone/>
            </a:pPr>
            <a:r>
              <a:rPr lang="en-CA" dirty="0"/>
              <a:t>	We are not human beings on a spiritual journey; we are spiritual beings on a human journey. The key questions for today’s managers and leaders are no longer issues of task and structure, but are questions of spirit.</a:t>
            </a:r>
          </a:p>
          <a:p>
            <a:pPr>
              <a:buNone/>
            </a:pPr>
            <a:endParaRPr lang="en-CA" dirty="0"/>
          </a:p>
          <a:p>
            <a:pPr>
              <a:buNone/>
            </a:pPr>
            <a:r>
              <a:rPr lang="en-CA" dirty="0"/>
              <a:t>	Jack Hawley – the Spirit at 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Values ... </a:t>
            </a:r>
          </a:p>
        </p:txBody>
      </p:sp>
      <p:sp>
        <p:nvSpPr>
          <p:cNvPr id="3" name="Content Placeholder 2"/>
          <p:cNvSpPr>
            <a:spLocks noGrp="1"/>
          </p:cNvSpPr>
          <p:nvPr>
            <p:ph idx="1"/>
          </p:nvPr>
        </p:nvSpPr>
        <p:spPr/>
        <p:txBody>
          <a:bodyPr/>
          <a:lstStyle/>
          <a:p>
            <a:pPr>
              <a:buNone/>
            </a:pPr>
            <a:endParaRPr lang="en-CA" dirty="0"/>
          </a:p>
          <a:p>
            <a:pPr>
              <a:buNone/>
            </a:pPr>
            <a:r>
              <a:rPr lang="en-CA" dirty="0"/>
              <a:t>	</a:t>
            </a:r>
          </a:p>
          <a:p>
            <a:pPr>
              <a:buNone/>
            </a:pPr>
            <a:r>
              <a:rPr lang="en-CA" dirty="0"/>
              <a:t>	We all share a deep need to live, to love, to learn and to leave a legacy.</a:t>
            </a:r>
          </a:p>
          <a:p>
            <a:pPr>
              <a:buNone/>
            </a:pPr>
            <a:endParaRPr lang="en-CA" dirty="0"/>
          </a:p>
          <a:p>
            <a:pPr>
              <a:buNone/>
            </a:pPr>
            <a:r>
              <a:rPr lang="en-CA" dirty="0"/>
              <a:t>	Stephen Covey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Values ... </a:t>
            </a:r>
          </a:p>
        </p:txBody>
      </p:sp>
      <p:sp>
        <p:nvSpPr>
          <p:cNvPr id="3" name="Content Placeholder 2"/>
          <p:cNvSpPr>
            <a:spLocks noGrp="1"/>
          </p:cNvSpPr>
          <p:nvPr>
            <p:ph idx="1"/>
          </p:nvPr>
        </p:nvSpPr>
        <p:spPr/>
        <p:txBody>
          <a:bodyPr>
            <a:normAutofit fontScale="92500" lnSpcReduction="20000"/>
          </a:bodyPr>
          <a:lstStyle/>
          <a:p>
            <a:pPr>
              <a:buNone/>
            </a:pPr>
            <a:r>
              <a:rPr lang="en-CA" dirty="0"/>
              <a:t>	Work is not a means to pay our bills; it is an abiding source to fulfill our destiny. Work, consciously chosen, done with full awareness and care can lead to deepest self-fulfillment. You are a thread in the web of life. Whatever you do to it, you do to yourself.  An organization is the sum total of spiritual selves, of individuals who work in that organization. To be completely hones with oneself is the best effort a human can make.</a:t>
            </a:r>
          </a:p>
          <a:p>
            <a:pPr>
              <a:buNone/>
            </a:pPr>
            <a:r>
              <a:rPr lang="en-CA" dirty="0"/>
              <a:t>	Sigmund Freud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Values ... </a:t>
            </a:r>
          </a:p>
        </p:txBody>
      </p:sp>
      <p:sp>
        <p:nvSpPr>
          <p:cNvPr id="3" name="Content Placeholder 2"/>
          <p:cNvSpPr>
            <a:spLocks noGrp="1"/>
          </p:cNvSpPr>
          <p:nvPr>
            <p:ph idx="1"/>
          </p:nvPr>
        </p:nvSpPr>
        <p:spPr/>
        <p:txBody>
          <a:bodyPr/>
          <a:lstStyle/>
          <a:p>
            <a:pPr>
              <a:buNone/>
            </a:pPr>
            <a:endParaRPr lang="en-CA" dirty="0"/>
          </a:p>
          <a:p>
            <a:pPr>
              <a:buNone/>
            </a:pPr>
            <a:r>
              <a:rPr lang="en-CA" dirty="0"/>
              <a:t>	In the world of spiritual realities, knowledge is always a function of being; the nature of what we experience is determined by what we  ourselves are.</a:t>
            </a:r>
          </a:p>
          <a:p>
            <a:pPr>
              <a:buNone/>
            </a:pPr>
            <a:endParaRPr lang="en-CA" dirty="0"/>
          </a:p>
          <a:p>
            <a:pPr>
              <a:buNone/>
            </a:pPr>
            <a:r>
              <a:rPr lang="en-CA" dirty="0"/>
              <a:t>	</a:t>
            </a:r>
            <a:r>
              <a:rPr lang="en-CA" dirty="0" err="1"/>
              <a:t>Aldous</a:t>
            </a:r>
            <a:r>
              <a:rPr lang="en-CA" dirty="0"/>
              <a:t> Huxley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Values ... </a:t>
            </a:r>
          </a:p>
        </p:txBody>
      </p:sp>
      <p:sp>
        <p:nvSpPr>
          <p:cNvPr id="3" name="Content Placeholder 2"/>
          <p:cNvSpPr>
            <a:spLocks noGrp="1"/>
          </p:cNvSpPr>
          <p:nvPr>
            <p:ph idx="1"/>
          </p:nvPr>
        </p:nvSpPr>
        <p:spPr/>
        <p:txBody>
          <a:bodyPr/>
          <a:lstStyle/>
          <a:p>
            <a:pPr>
              <a:buNone/>
            </a:pPr>
            <a:endParaRPr lang="en-CA" dirty="0"/>
          </a:p>
          <a:p>
            <a:pPr>
              <a:buNone/>
            </a:pPr>
            <a:r>
              <a:rPr lang="en-CA" dirty="0"/>
              <a:t>	God grant that I may not seek so much to be understood as to understand.</a:t>
            </a:r>
          </a:p>
          <a:p>
            <a:pPr>
              <a:buNone/>
            </a:pPr>
            <a:endParaRPr lang="en-CA" dirty="0"/>
          </a:p>
          <a:p>
            <a:pPr>
              <a:buNone/>
            </a:pPr>
            <a:r>
              <a:rPr lang="en-CA" dirty="0"/>
              <a:t>	Prayer of Saint Francis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Concluding Values </a:t>
            </a:r>
          </a:p>
        </p:txBody>
      </p:sp>
      <p:sp>
        <p:nvSpPr>
          <p:cNvPr id="3" name="Content Placeholder 2"/>
          <p:cNvSpPr>
            <a:spLocks noGrp="1"/>
          </p:cNvSpPr>
          <p:nvPr>
            <p:ph idx="1"/>
          </p:nvPr>
        </p:nvSpPr>
        <p:spPr/>
        <p:txBody>
          <a:bodyPr/>
          <a:lstStyle/>
          <a:p>
            <a:pPr>
              <a:buNone/>
            </a:pPr>
            <a:endParaRPr lang="en-CA" dirty="0"/>
          </a:p>
          <a:p>
            <a:pPr>
              <a:buNone/>
            </a:pPr>
            <a:r>
              <a:rPr lang="en-CA" dirty="0"/>
              <a:t>	All things you can get from the outside are temporary. They can be taken away. Your permanent real treasure is inside. Successful corporate leaders of the 21</a:t>
            </a:r>
            <a:r>
              <a:rPr lang="en-CA" baseline="30000" dirty="0"/>
              <a:t>st</a:t>
            </a:r>
            <a:r>
              <a:rPr lang="en-CA" dirty="0"/>
              <a:t> century will be spiritual leaders.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Discoveries to date</a:t>
            </a:r>
          </a:p>
        </p:txBody>
      </p:sp>
      <p:sp>
        <p:nvSpPr>
          <p:cNvPr id="3" name="Content Placeholder 2"/>
          <p:cNvSpPr>
            <a:spLocks noGrp="1"/>
          </p:cNvSpPr>
          <p:nvPr>
            <p:ph idx="1"/>
          </p:nvPr>
        </p:nvSpPr>
        <p:spPr/>
        <p:txBody>
          <a:bodyPr>
            <a:normAutofit lnSpcReduction="10000"/>
          </a:bodyPr>
          <a:lstStyle/>
          <a:p>
            <a:endParaRPr lang="en-CA" dirty="0"/>
          </a:p>
          <a:p>
            <a:r>
              <a:rPr lang="en-CA" dirty="0"/>
              <a:t>Religion, Faith and Spirituality are not the same thing</a:t>
            </a:r>
          </a:p>
          <a:p>
            <a:pPr>
              <a:buNone/>
            </a:pPr>
            <a:endParaRPr lang="en-CA" dirty="0"/>
          </a:p>
          <a:p>
            <a:r>
              <a:rPr lang="en-CA" dirty="0"/>
              <a:t>Religion and Faith have been and will continue to be a major source of spiritual wisdom and practice</a:t>
            </a:r>
          </a:p>
          <a:p>
            <a:pPr>
              <a:buNone/>
            </a:pPr>
            <a:endParaRPr lang="en-CA" dirty="0"/>
          </a:p>
          <a:p>
            <a:r>
              <a:rPr lang="en-CA" dirty="0"/>
              <a:t>There is a need for clarity of terms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Spirituality and Business</a:t>
            </a:r>
          </a:p>
        </p:txBody>
      </p:sp>
      <p:sp>
        <p:nvSpPr>
          <p:cNvPr id="3" name="Content Placeholder 2"/>
          <p:cNvSpPr>
            <a:spLocks noGrp="1"/>
          </p:cNvSpPr>
          <p:nvPr>
            <p:ph idx="1"/>
          </p:nvPr>
        </p:nvSpPr>
        <p:spPr/>
        <p:txBody>
          <a:bodyPr>
            <a:normAutofit lnSpcReduction="10000"/>
          </a:bodyPr>
          <a:lstStyle/>
          <a:p>
            <a:pPr>
              <a:buNone/>
            </a:pPr>
            <a:r>
              <a:rPr lang="en-CA" b="1" u="sng" dirty="0"/>
              <a:t>Threads – James Autry</a:t>
            </a:r>
          </a:p>
          <a:p>
            <a:pPr>
              <a:buNone/>
            </a:pPr>
            <a:r>
              <a:rPr lang="en-CA" dirty="0"/>
              <a:t>	Listen</a:t>
            </a:r>
          </a:p>
          <a:p>
            <a:pPr>
              <a:buNone/>
            </a:pPr>
            <a:r>
              <a:rPr lang="en-CA" dirty="0"/>
              <a:t>	In every office you hear the threads of love and joy and fear and guilt, the cries for celebration and reassurance, and somehow you know that connecting those threads is what you are supposed to do and business takes care of itself.</a:t>
            </a:r>
          </a:p>
          <a:p>
            <a:pPr>
              <a:buNone/>
            </a:pPr>
            <a:r>
              <a:rPr lang="en-CA" dirty="0"/>
              <a:t>	Autry, 1991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Definition for Us</a:t>
            </a:r>
          </a:p>
        </p:txBody>
      </p:sp>
      <p:sp>
        <p:nvSpPr>
          <p:cNvPr id="3" name="Content Placeholder 2"/>
          <p:cNvSpPr>
            <a:spLocks noGrp="1"/>
          </p:cNvSpPr>
          <p:nvPr>
            <p:ph idx="1"/>
          </p:nvPr>
        </p:nvSpPr>
        <p:spPr/>
        <p:txBody>
          <a:bodyPr>
            <a:normAutofit/>
          </a:bodyPr>
          <a:lstStyle/>
          <a:p>
            <a:pPr>
              <a:buNone/>
            </a:pPr>
            <a:r>
              <a:rPr lang="en-CA" dirty="0"/>
              <a:t>	</a:t>
            </a:r>
          </a:p>
          <a:p>
            <a:pPr>
              <a:buNone/>
            </a:pPr>
            <a:r>
              <a:rPr lang="en-CA" dirty="0"/>
              <a:t>	Faith and spirituality in the workplace is the field of study and practice of the ways in which people integrate their religious faith and/or spiritual values and practices into their work.</a:t>
            </a:r>
          </a:p>
          <a:p>
            <a:pPr>
              <a:buNone/>
            </a:pPr>
            <a:endParaRPr lang="en-CA" dirty="0"/>
          </a:p>
          <a:p>
            <a:pPr>
              <a:buNone/>
            </a:pPr>
            <a:r>
              <a:rPr lang="en-CA"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Level at Which This is Experienced</a:t>
            </a:r>
          </a:p>
        </p:txBody>
      </p:sp>
      <p:sp>
        <p:nvSpPr>
          <p:cNvPr id="3" name="Content Placeholder 2"/>
          <p:cNvSpPr>
            <a:spLocks noGrp="1"/>
          </p:cNvSpPr>
          <p:nvPr>
            <p:ph idx="1"/>
          </p:nvPr>
        </p:nvSpPr>
        <p:spPr/>
        <p:txBody>
          <a:bodyPr>
            <a:normAutofit lnSpcReduction="10000"/>
          </a:bodyPr>
          <a:lstStyle/>
          <a:p>
            <a:endParaRPr lang="en-CA" dirty="0"/>
          </a:p>
          <a:p>
            <a:r>
              <a:rPr lang="en-CA" dirty="0"/>
              <a:t>Private and personal integration</a:t>
            </a:r>
          </a:p>
          <a:p>
            <a:endParaRPr lang="en-CA" dirty="0"/>
          </a:p>
          <a:p>
            <a:r>
              <a:rPr lang="en-CA" dirty="0"/>
              <a:t>Leadership and team development</a:t>
            </a:r>
          </a:p>
          <a:p>
            <a:endParaRPr lang="en-CA" dirty="0"/>
          </a:p>
          <a:p>
            <a:r>
              <a:rPr lang="en-CA" dirty="0"/>
              <a:t>Within the organizational culture</a:t>
            </a:r>
          </a:p>
          <a:p>
            <a:endParaRPr lang="en-CA" dirty="0"/>
          </a:p>
          <a:p>
            <a:r>
              <a:rPr lang="en-CA" dirty="0"/>
              <a:t>At the intersection of business and society</a:t>
            </a:r>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Goal</a:t>
            </a:r>
          </a:p>
        </p:txBody>
      </p:sp>
      <p:sp>
        <p:nvSpPr>
          <p:cNvPr id="3" name="Content Placeholder 2"/>
          <p:cNvSpPr>
            <a:spLocks noGrp="1"/>
          </p:cNvSpPr>
          <p:nvPr>
            <p:ph idx="1"/>
          </p:nvPr>
        </p:nvSpPr>
        <p:spPr/>
        <p:txBody>
          <a:bodyPr/>
          <a:lstStyle/>
          <a:p>
            <a:pPr>
              <a:buNone/>
            </a:pPr>
            <a:r>
              <a:rPr lang="en-CA" dirty="0"/>
              <a:t>	</a:t>
            </a:r>
          </a:p>
          <a:p>
            <a:pPr>
              <a:buNone/>
            </a:pPr>
            <a:r>
              <a:rPr lang="en-CA" dirty="0"/>
              <a:t>	The goal of faith and spirituality in the workplace is to expand what is humane and effective about work, leadership and organizations.</a:t>
            </a:r>
          </a:p>
          <a:p>
            <a:pPr>
              <a:buNone/>
            </a:pPr>
            <a:endParaRPr lang="en-CA" dirty="0"/>
          </a:p>
          <a:p>
            <a:pPr>
              <a:buNone/>
            </a:pPr>
            <a:r>
              <a:rPr lang="en-CA" dirty="0"/>
              <a:t>	Judy Neal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Research</a:t>
            </a:r>
          </a:p>
        </p:txBody>
      </p:sp>
      <p:sp>
        <p:nvSpPr>
          <p:cNvPr id="3" name="Content Placeholder 2"/>
          <p:cNvSpPr>
            <a:spLocks noGrp="1"/>
          </p:cNvSpPr>
          <p:nvPr>
            <p:ph idx="1"/>
          </p:nvPr>
        </p:nvSpPr>
        <p:spPr/>
        <p:txBody>
          <a:bodyPr>
            <a:normAutofit fontScale="92500" lnSpcReduction="10000"/>
          </a:bodyPr>
          <a:lstStyle/>
          <a:p>
            <a:r>
              <a:rPr lang="en-CA" dirty="0"/>
              <a:t>There are not widely varying definitions of spirituality</a:t>
            </a:r>
          </a:p>
          <a:p>
            <a:r>
              <a:rPr lang="en-CA" dirty="0"/>
              <a:t>People do not want to segment their lives</a:t>
            </a:r>
          </a:p>
          <a:p>
            <a:r>
              <a:rPr lang="en-CA" dirty="0"/>
              <a:t>Workers differentiate strongly between religion and spirituality</a:t>
            </a:r>
          </a:p>
          <a:p>
            <a:r>
              <a:rPr lang="en-CA" dirty="0"/>
              <a:t>Religion is viewed as a highly inappropriate topic in the workplace</a:t>
            </a:r>
          </a:p>
          <a:p>
            <a:r>
              <a:rPr lang="en-CA" dirty="0"/>
              <a:t>People are hungry for models</a:t>
            </a:r>
          </a:p>
          <a:p>
            <a:pPr>
              <a:buNone/>
            </a:pPr>
            <a:r>
              <a:rPr lang="en-CA" dirty="0" err="1"/>
              <a:t>Mitroff</a:t>
            </a:r>
            <a:r>
              <a:rPr lang="en-CA" dirty="0"/>
              <a:t> and Denton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More Research</a:t>
            </a:r>
          </a:p>
        </p:txBody>
      </p:sp>
      <p:sp>
        <p:nvSpPr>
          <p:cNvPr id="3" name="Content Placeholder 2"/>
          <p:cNvSpPr>
            <a:spLocks noGrp="1"/>
          </p:cNvSpPr>
          <p:nvPr>
            <p:ph idx="1"/>
          </p:nvPr>
        </p:nvSpPr>
        <p:spPr/>
        <p:txBody>
          <a:bodyPr/>
          <a:lstStyle/>
          <a:p>
            <a:pPr>
              <a:buNone/>
            </a:pPr>
            <a:r>
              <a:rPr lang="en-CA" dirty="0"/>
              <a:t>	McKinsey and Company designed and implemented a spirituality based training program.</a:t>
            </a:r>
          </a:p>
          <a:p>
            <a:pPr>
              <a:buNone/>
            </a:pPr>
            <a:r>
              <a:rPr lang="en-CA" dirty="0"/>
              <a:t>	Results:</a:t>
            </a:r>
          </a:p>
          <a:p>
            <a:pPr>
              <a:buFont typeface="Wingdings" pitchFamily="2" charset="2"/>
              <a:buChar char="§"/>
            </a:pPr>
            <a:r>
              <a:rPr lang="en-CA" dirty="0"/>
              <a:t>Increased Productivity</a:t>
            </a:r>
          </a:p>
          <a:p>
            <a:pPr>
              <a:buFont typeface="Wingdings" pitchFamily="2" charset="2"/>
              <a:buChar char="§"/>
            </a:pPr>
            <a:r>
              <a:rPr lang="en-CA" dirty="0"/>
              <a:t>65% reduction in employee turnover</a:t>
            </a:r>
          </a:p>
          <a:p>
            <a:pPr>
              <a:buFont typeface="Wingdings" pitchFamily="2" charset="2"/>
              <a:buChar char="§"/>
            </a:pPr>
            <a:r>
              <a:rPr lang="en-CA" dirty="0"/>
              <a:t>65% increase in customer retention</a:t>
            </a:r>
          </a:p>
          <a:p>
            <a:pPr lvl="1">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Cultural Creatives</a:t>
            </a:r>
          </a:p>
        </p:txBody>
      </p:sp>
      <p:sp>
        <p:nvSpPr>
          <p:cNvPr id="3" name="Content Placeholder 2"/>
          <p:cNvSpPr>
            <a:spLocks noGrp="1"/>
          </p:cNvSpPr>
          <p:nvPr>
            <p:ph idx="1"/>
          </p:nvPr>
        </p:nvSpPr>
        <p:spPr/>
        <p:txBody>
          <a:bodyPr>
            <a:normAutofit lnSpcReduction="10000"/>
          </a:bodyPr>
          <a:lstStyle/>
          <a:p>
            <a:pPr algn="ctr">
              <a:buNone/>
            </a:pPr>
            <a:r>
              <a:rPr lang="en-CA" dirty="0"/>
              <a:t>People who are always looking for the better way – includes 26% of the adult population of the United States</a:t>
            </a:r>
          </a:p>
          <a:p>
            <a:pPr algn="ctr">
              <a:buNone/>
            </a:pPr>
            <a:r>
              <a:rPr lang="en-CA" dirty="0"/>
              <a:t>Study concludes that at least a quarter of the work force is highly values driven </a:t>
            </a:r>
          </a:p>
          <a:p>
            <a:pPr algn="ctr">
              <a:buNone/>
            </a:pPr>
            <a:r>
              <a:rPr lang="en-CA" dirty="0"/>
              <a:t>Thought to be a critical mass that can be seen by leadership as a problem or an opportunity.</a:t>
            </a:r>
          </a:p>
          <a:p>
            <a:pPr algn="ctr">
              <a:buNone/>
            </a:pPr>
            <a:r>
              <a:rPr lang="en-CA" dirty="0"/>
              <a:t>Paul Ray and Sherry Anderson</a:t>
            </a:r>
          </a:p>
          <a:p>
            <a:pPr algn="ctr">
              <a:buNone/>
            </a:pPr>
            <a:endParaRPr lang="en-CA" dirty="0"/>
          </a:p>
          <a:p>
            <a:pPr>
              <a:buNone/>
            </a:pP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Contemplative Practices</a:t>
            </a:r>
          </a:p>
        </p:txBody>
      </p:sp>
      <p:sp>
        <p:nvSpPr>
          <p:cNvPr id="3" name="Content Placeholder 2"/>
          <p:cNvSpPr>
            <a:spLocks noGrp="1"/>
          </p:cNvSpPr>
          <p:nvPr>
            <p:ph idx="1"/>
          </p:nvPr>
        </p:nvSpPr>
        <p:spPr/>
        <p:txBody>
          <a:bodyPr>
            <a:normAutofit lnSpcReduction="10000"/>
          </a:bodyPr>
          <a:lstStyle/>
          <a:p>
            <a:endParaRPr lang="en-CA" dirty="0"/>
          </a:p>
          <a:p>
            <a:r>
              <a:rPr lang="en-CA" dirty="0"/>
              <a:t>Practices including meditation, prayer, </a:t>
            </a:r>
            <a:r>
              <a:rPr lang="en-CA" dirty="0" err="1"/>
              <a:t>journalling</a:t>
            </a:r>
            <a:r>
              <a:rPr lang="en-CA" dirty="0"/>
              <a:t>, opening meetings with an inspirational reading, being in nature are widespread.</a:t>
            </a:r>
          </a:p>
          <a:p>
            <a:r>
              <a:rPr lang="en-CA" dirty="0"/>
              <a:t>80% of respondents described themselves as spiritual but not religious.</a:t>
            </a:r>
          </a:p>
          <a:p>
            <a:pPr>
              <a:buNone/>
            </a:pPr>
            <a:endParaRPr lang="en-CA" dirty="0"/>
          </a:p>
          <a:p>
            <a:pPr>
              <a:buNone/>
            </a:pPr>
            <a:r>
              <a:rPr lang="en-CA" dirty="0"/>
              <a:t>Schaefer and Darling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Individual Path</a:t>
            </a:r>
          </a:p>
        </p:txBody>
      </p:sp>
      <p:sp>
        <p:nvSpPr>
          <p:cNvPr id="3" name="Content Placeholder 2"/>
          <p:cNvSpPr>
            <a:spLocks noGrp="1"/>
          </p:cNvSpPr>
          <p:nvPr>
            <p:ph idx="1"/>
          </p:nvPr>
        </p:nvSpPr>
        <p:spPr/>
        <p:txBody>
          <a:bodyPr>
            <a:normAutofit lnSpcReduction="10000"/>
          </a:bodyPr>
          <a:lstStyle/>
          <a:p>
            <a:pPr>
              <a:buNone/>
            </a:pPr>
            <a:r>
              <a:rPr lang="en-CA" dirty="0"/>
              <a:t>4 topics</a:t>
            </a:r>
          </a:p>
          <a:p>
            <a:r>
              <a:rPr lang="en-CA" dirty="0"/>
              <a:t>Coming down from the mountaintop</a:t>
            </a:r>
          </a:p>
          <a:p>
            <a:pPr>
              <a:buNone/>
            </a:pPr>
            <a:endParaRPr lang="en-CA" dirty="0"/>
          </a:p>
          <a:p>
            <a:r>
              <a:rPr lang="en-CA" dirty="0"/>
              <a:t>The stages of spiritual career evolution</a:t>
            </a:r>
          </a:p>
          <a:p>
            <a:endParaRPr lang="en-CA" dirty="0"/>
          </a:p>
          <a:p>
            <a:r>
              <a:rPr lang="en-CA" dirty="0"/>
              <a:t>5 paths to mastery</a:t>
            </a:r>
          </a:p>
          <a:p>
            <a:endParaRPr lang="en-CA" dirty="0"/>
          </a:p>
          <a:p>
            <a:r>
              <a:rPr lang="en-CA" dirty="0"/>
              <a:t>10 commonly held principles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Down from the Mountaintop</a:t>
            </a:r>
          </a:p>
        </p:txBody>
      </p:sp>
      <p:sp>
        <p:nvSpPr>
          <p:cNvPr id="3" name="Content Placeholder 2"/>
          <p:cNvSpPr>
            <a:spLocks noGrp="1"/>
          </p:cNvSpPr>
          <p:nvPr>
            <p:ph idx="1"/>
          </p:nvPr>
        </p:nvSpPr>
        <p:spPr/>
        <p:txBody>
          <a:bodyPr>
            <a:normAutofit fontScale="92500" lnSpcReduction="10000"/>
          </a:bodyPr>
          <a:lstStyle/>
          <a:p>
            <a:pPr>
              <a:buNone/>
            </a:pPr>
            <a:r>
              <a:rPr lang="en-CA" dirty="0"/>
              <a:t>Recall a Sense of</a:t>
            </a:r>
          </a:p>
          <a:p>
            <a:pPr>
              <a:buNone/>
            </a:pPr>
            <a:endParaRPr lang="en-CA" dirty="0"/>
          </a:p>
          <a:p>
            <a:pPr>
              <a:buFont typeface="Wingdings" pitchFamily="2" charset="2"/>
              <a:buChar char="ü"/>
            </a:pPr>
            <a:r>
              <a:rPr lang="en-CA" dirty="0"/>
              <a:t>Unease</a:t>
            </a:r>
          </a:p>
          <a:p>
            <a:pPr>
              <a:buFont typeface="Wingdings" pitchFamily="2" charset="2"/>
              <a:buChar char="ü"/>
            </a:pPr>
            <a:r>
              <a:rPr lang="en-CA" dirty="0"/>
              <a:t>Mystery</a:t>
            </a:r>
          </a:p>
          <a:p>
            <a:pPr>
              <a:buFont typeface="Wingdings" pitchFamily="2" charset="2"/>
              <a:buChar char="ü"/>
            </a:pPr>
            <a:r>
              <a:rPr lang="en-CA" dirty="0"/>
              <a:t>Calling</a:t>
            </a:r>
          </a:p>
          <a:p>
            <a:pPr>
              <a:buFont typeface="Wingdings" pitchFamily="2" charset="2"/>
              <a:buChar char="ü"/>
            </a:pPr>
            <a:r>
              <a:rPr lang="en-CA" dirty="0"/>
              <a:t>Being part of something larger</a:t>
            </a:r>
          </a:p>
          <a:p>
            <a:pPr>
              <a:buNone/>
            </a:pPr>
            <a:endParaRPr lang="en-CA" dirty="0"/>
          </a:p>
          <a:p>
            <a:pPr>
              <a:buNone/>
            </a:pPr>
            <a:r>
              <a:rPr lang="en-CA" dirty="0"/>
              <a:t>	Eventually most of us respond by finding ways to integrate their spiritual lives and their everyday lives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Some Thoughts</a:t>
            </a:r>
          </a:p>
        </p:txBody>
      </p:sp>
      <p:sp>
        <p:nvSpPr>
          <p:cNvPr id="3" name="Content Placeholder 2"/>
          <p:cNvSpPr>
            <a:spLocks noGrp="1"/>
          </p:cNvSpPr>
          <p:nvPr>
            <p:ph idx="1"/>
          </p:nvPr>
        </p:nvSpPr>
        <p:spPr/>
        <p:txBody>
          <a:bodyPr/>
          <a:lstStyle/>
          <a:p>
            <a:pPr>
              <a:buNone/>
            </a:pPr>
            <a:endParaRPr lang="en-CA" dirty="0"/>
          </a:p>
          <a:p>
            <a:pPr>
              <a:buNone/>
            </a:pPr>
            <a:endParaRPr lang="en-CA" dirty="0"/>
          </a:p>
          <a:p>
            <a:pPr>
              <a:buNone/>
            </a:pPr>
            <a:r>
              <a:rPr lang="en-CA" dirty="0"/>
              <a:t>	Work in the invisible world is at least as hard as what you do in the visible.</a:t>
            </a:r>
          </a:p>
          <a:p>
            <a:pPr>
              <a:buNone/>
            </a:pPr>
            <a:endParaRPr lang="en-CA" dirty="0"/>
          </a:p>
          <a:p>
            <a:pPr>
              <a:buNone/>
            </a:pPr>
            <a:r>
              <a:rPr lang="en-CA" dirty="0"/>
              <a:t>	</a:t>
            </a:r>
            <a:r>
              <a:rPr lang="en-CA" dirty="0" err="1"/>
              <a:t>Jalaluddin</a:t>
            </a:r>
            <a:r>
              <a:rPr lang="en-CA" dirty="0"/>
              <a:t> </a:t>
            </a:r>
            <a:r>
              <a:rPr lang="en-CA" dirty="0" err="1"/>
              <a:t>Rumi</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Another Thought</a:t>
            </a:r>
          </a:p>
        </p:txBody>
      </p:sp>
      <p:sp>
        <p:nvSpPr>
          <p:cNvPr id="3" name="Content Placeholder 2"/>
          <p:cNvSpPr>
            <a:spLocks noGrp="1"/>
          </p:cNvSpPr>
          <p:nvPr>
            <p:ph idx="1"/>
          </p:nvPr>
        </p:nvSpPr>
        <p:spPr/>
        <p:txBody>
          <a:bodyPr/>
          <a:lstStyle/>
          <a:p>
            <a:pPr>
              <a:buNone/>
            </a:pPr>
            <a:endParaRPr lang="en-CA" dirty="0"/>
          </a:p>
          <a:p>
            <a:pPr>
              <a:buNone/>
            </a:pPr>
            <a:r>
              <a:rPr lang="en-CA" dirty="0"/>
              <a:t>	Without the strength to endure the crisis, one will not see the opportunity within. It is within the process of endurance that opportunity reveals itself.</a:t>
            </a:r>
          </a:p>
          <a:p>
            <a:pPr>
              <a:buNone/>
            </a:pPr>
            <a:endParaRPr lang="en-CA" dirty="0"/>
          </a:p>
          <a:p>
            <a:pPr>
              <a:buNone/>
            </a:pPr>
            <a:r>
              <a:rPr lang="en-CA" dirty="0"/>
              <a:t>	</a:t>
            </a:r>
            <a:r>
              <a:rPr lang="en-CA" dirty="0" err="1"/>
              <a:t>Ching–Ning</a:t>
            </a:r>
            <a:r>
              <a:rPr lang="en-CA" dirty="0"/>
              <a:t> Chu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Spiritual Career Evolution</a:t>
            </a:r>
          </a:p>
        </p:txBody>
      </p:sp>
      <p:sp>
        <p:nvSpPr>
          <p:cNvPr id="3" name="Content Placeholder 2"/>
          <p:cNvSpPr>
            <a:spLocks noGrp="1"/>
          </p:cNvSpPr>
          <p:nvPr>
            <p:ph idx="1"/>
          </p:nvPr>
        </p:nvSpPr>
        <p:spPr/>
        <p:txBody>
          <a:bodyPr>
            <a:normAutofit lnSpcReduction="10000"/>
          </a:bodyPr>
          <a:lstStyle/>
          <a:p>
            <a:r>
              <a:rPr lang="en-CA" dirty="0"/>
              <a:t>Segmentation</a:t>
            </a:r>
          </a:p>
          <a:p>
            <a:pPr>
              <a:buNone/>
            </a:pPr>
            <a:endParaRPr lang="en-CA" dirty="0"/>
          </a:p>
          <a:p>
            <a:r>
              <a:rPr lang="en-CA" dirty="0"/>
              <a:t>Spiritual Crisis</a:t>
            </a:r>
          </a:p>
          <a:p>
            <a:pPr>
              <a:buNone/>
            </a:pPr>
            <a:endParaRPr lang="en-CA" dirty="0"/>
          </a:p>
          <a:p>
            <a:r>
              <a:rPr lang="en-CA" dirty="0"/>
              <a:t>Dark Night of the Soul</a:t>
            </a:r>
          </a:p>
          <a:p>
            <a:pPr>
              <a:buNone/>
            </a:pPr>
            <a:endParaRPr lang="en-CA" dirty="0"/>
          </a:p>
          <a:p>
            <a:r>
              <a:rPr lang="en-CA" dirty="0"/>
              <a:t>Right Livelihood</a:t>
            </a:r>
          </a:p>
          <a:p>
            <a:pPr>
              <a:buNone/>
            </a:pPr>
            <a:endParaRPr lang="en-CA" dirty="0"/>
          </a:p>
          <a:p>
            <a:r>
              <a:rPr lang="en-CA" dirty="0"/>
              <a:t>Beneficial Presence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Paths to Mastery</a:t>
            </a:r>
          </a:p>
        </p:txBody>
      </p:sp>
      <p:sp>
        <p:nvSpPr>
          <p:cNvPr id="3" name="Content Placeholder 2"/>
          <p:cNvSpPr>
            <a:spLocks noGrp="1"/>
          </p:cNvSpPr>
          <p:nvPr>
            <p:ph idx="1"/>
          </p:nvPr>
        </p:nvSpPr>
        <p:spPr/>
        <p:txBody>
          <a:bodyPr>
            <a:normAutofit lnSpcReduction="10000"/>
          </a:bodyPr>
          <a:lstStyle/>
          <a:p>
            <a:r>
              <a:rPr lang="en-CA" dirty="0"/>
              <a:t>Mental</a:t>
            </a:r>
          </a:p>
          <a:p>
            <a:pPr>
              <a:buNone/>
            </a:pPr>
            <a:endParaRPr lang="en-CA" dirty="0"/>
          </a:p>
          <a:p>
            <a:r>
              <a:rPr lang="en-CA" dirty="0"/>
              <a:t>Emotional</a:t>
            </a:r>
          </a:p>
          <a:p>
            <a:endParaRPr lang="en-CA" dirty="0"/>
          </a:p>
          <a:p>
            <a:r>
              <a:rPr lang="en-CA" dirty="0"/>
              <a:t>Physical – Relationship</a:t>
            </a:r>
          </a:p>
          <a:p>
            <a:endParaRPr lang="en-CA" dirty="0"/>
          </a:p>
          <a:p>
            <a:r>
              <a:rPr lang="en-CA" dirty="0"/>
              <a:t>Team</a:t>
            </a:r>
          </a:p>
          <a:p>
            <a:endParaRPr lang="en-CA" dirty="0"/>
          </a:p>
          <a:p>
            <a:r>
              <a:rPr lang="en-CA" dirty="0"/>
              <a:t>Organization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Guiding Principles at Work</a:t>
            </a:r>
          </a:p>
        </p:txBody>
      </p:sp>
      <p:sp>
        <p:nvSpPr>
          <p:cNvPr id="3" name="Content Placeholder 2"/>
          <p:cNvSpPr>
            <a:spLocks noGrp="1"/>
          </p:cNvSpPr>
          <p:nvPr>
            <p:ph idx="1"/>
          </p:nvPr>
        </p:nvSpPr>
        <p:spPr/>
        <p:txBody>
          <a:bodyPr>
            <a:normAutofit fontScale="92500" lnSpcReduction="20000"/>
          </a:bodyPr>
          <a:lstStyle/>
          <a:p>
            <a:r>
              <a:rPr lang="en-CA" dirty="0"/>
              <a:t>Integrity and Authenticity</a:t>
            </a:r>
          </a:p>
          <a:p>
            <a:r>
              <a:rPr lang="en-CA" dirty="0"/>
              <a:t>Seeing the Divine in Others</a:t>
            </a:r>
          </a:p>
          <a:p>
            <a:r>
              <a:rPr lang="en-CA" dirty="0"/>
              <a:t>Unity with the Whole (Community)</a:t>
            </a:r>
          </a:p>
          <a:p>
            <a:r>
              <a:rPr lang="en-CA" dirty="0"/>
              <a:t>Selfless Service</a:t>
            </a:r>
          </a:p>
          <a:p>
            <a:r>
              <a:rPr lang="en-CA" dirty="0"/>
              <a:t>Trusting the Universe</a:t>
            </a:r>
          </a:p>
          <a:p>
            <a:r>
              <a:rPr lang="en-CA" dirty="0"/>
              <a:t>Reverence for Life</a:t>
            </a:r>
          </a:p>
          <a:p>
            <a:r>
              <a:rPr lang="en-CA" dirty="0"/>
              <a:t>Work is a Teacher</a:t>
            </a:r>
          </a:p>
          <a:p>
            <a:r>
              <a:rPr lang="en-CA" dirty="0"/>
              <a:t>Choose Love not Fear</a:t>
            </a:r>
          </a:p>
          <a:p>
            <a:r>
              <a:rPr lang="en-CA" dirty="0"/>
              <a:t>Attitude of Gratitude</a:t>
            </a:r>
          </a:p>
          <a:p>
            <a:r>
              <a:rPr lang="en-CA" dirty="0"/>
              <a:t>Compassion and Forgiveness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Questions - Comments</a:t>
            </a:r>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2956572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117</TotalTime>
  <Words>455</Words>
  <Application>Microsoft Office PowerPoint</Application>
  <PresentationFormat>On-screen Show (4:3)</PresentationFormat>
  <Paragraphs>173</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Gill Sans MT</vt:lpstr>
      <vt:lpstr>Verdana</vt:lpstr>
      <vt:lpstr>Wingdings</vt:lpstr>
      <vt:lpstr>Wingdings 2</vt:lpstr>
      <vt:lpstr>Solstice</vt:lpstr>
      <vt:lpstr>Lecture # 4</vt:lpstr>
      <vt:lpstr>Beginning the Journey</vt:lpstr>
      <vt:lpstr>At the beginning</vt:lpstr>
      <vt:lpstr>Start with our Own Story</vt:lpstr>
      <vt:lpstr>Stories ..... (continued)</vt:lpstr>
      <vt:lpstr>Basic Assumptions</vt:lpstr>
      <vt:lpstr>Values,  Values,  Values</vt:lpstr>
      <vt:lpstr>More Values ... </vt:lpstr>
      <vt:lpstr>More Values ... </vt:lpstr>
      <vt:lpstr>More Values ... </vt:lpstr>
      <vt:lpstr>More Values ... </vt:lpstr>
      <vt:lpstr>Concluding Values </vt:lpstr>
      <vt:lpstr>Discoveries to date</vt:lpstr>
      <vt:lpstr>Spirituality and Business</vt:lpstr>
      <vt:lpstr>A Definition for Us</vt:lpstr>
      <vt:lpstr>Level at Which This is Experienced</vt:lpstr>
      <vt:lpstr>Goal</vt:lpstr>
      <vt:lpstr>Research</vt:lpstr>
      <vt:lpstr>More Research</vt:lpstr>
      <vt:lpstr>Cultural Creatives</vt:lpstr>
      <vt:lpstr>Contemplative Practices</vt:lpstr>
      <vt:lpstr>The Individual Path</vt:lpstr>
      <vt:lpstr>Down from the Mountaintop</vt:lpstr>
      <vt:lpstr>Some Thoughts</vt:lpstr>
      <vt:lpstr>Another Thought</vt:lpstr>
      <vt:lpstr>Spiritual Career Evolution</vt:lpstr>
      <vt:lpstr>Paths to Mastery</vt:lpstr>
      <vt:lpstr>Guiding Principles at Work</vt:lpstr>
      <vt:lpstr>Questions - Comments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Ken</dc:creator>
  <cp:lastModifiedBy>User</cp:lastModifiedBy>
  <cp:revision>12</cp:revision>
  <dcterms:created xsi:type="dcterms:W3CDTF">2012-05-24T13:04:32Z</dcterms:created>
  <dcterms:modified xsi:type="dcterms:W3CDTF">2017-09-07T14:21:14Z</dcterms:modified>
</cp:coreProperties>
</file>